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15" r:id="rId3"/>
    <p:sldId id="257" r:id="rId4"/>
    <p:sldId id="305" r:id="rId5"/>
    <p:sldId id="316" r:id="rId6"/>
    <p:sldId id="317" r:id="rId7"/>
    <p:sldId id="307" r:id="rId8"/>
    <p:sldId id="290" r:id="rId9"/>
    <p:sldId id="304" r:id="rId10"/>
    <p:sldId id="308" r:id="rId11"/>
    <p:sldId id="309" r:id="rId12"/>
    <p:sldId id="310" r:id="rId13"/>
    <p:sldId id="311" r:id="rId14"/>
    <p:sldId id="312" r:id="rId15"/>
    <p:sldId id="313" r:id="rId16"/>
    <p:sldId id="314" r:id="rId17"/>
  </p:sldIdLst>
  <p:sldSz cx="6858000" cy="5143500"/>
  <p:notesSz cx="6858000" cy="9144000"/>
  <p:custDataLst>
    <p:tags r:id="rId1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647C"/>
    <a:srgbClr val="EAEAEA"/>
    <a:srgbClr val="FFFFFF"/>
    <a:srgbClr val="E8EAE9"/>
    <a:srgbClr val="FCFCFC"/>
    <a:srgbClr val="CCD0D1"/>
    <a:srgbClr val="D7D9E1"/>
    <a:srgbClr val="D5D8E3"/>
    <a:srgbClr val="DADBDE"/>
    <a:srgbClr val="D9DD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06" autoAdjust="0"/>
    <p:restoredTop sz="84767" autoAdjust="0"/>
  </p:normalViewPr>
  <p:slideViewPr>
    <p:cSldViewPr>
      <p:cViewPr varScale="1">
        <p:scale>
          <a:sx n="98" d="100"/>
          <a:sy n="98" d="100"/>
        </p:scale>
        <p:origin x="1906" y="96"/>
      </p:cViewPr>
      <p:guideLst>
        <p:guide orient="horz" pos="16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B58EF-4ABD-40F4-ACA4-FE81D742E6DD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1FC198-2D83-4DFC-8CDD-7D23AF44D4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111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54159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000" dirty="0" smtClean="0"/>
              <a:t>原来优先级是（</a:t>
            </a:r>
            <a:r>
              <a:rPr lang="en-US" altLang="zh-CN" sz="1000" dirty="0" smtClean="0"/>
              <a:t>M,H</a:t>
            </a:r>
            <a:r>
              <a:rPr lang="zh-CN" altLang="en-US" sz="1000" dirty="0" smtClean="0"/>
              <a:t>）</a:t>
            </a:r>
            <a:endParaRPr lang="en-US" altLang="zh-CN" sz="1000" dirty="0" smtClean="0"/>
          </a:p>
          <a:p>
            <a:r>
              <a:rPr lang="zh-CN" altLang="en-US" sz="1000" smtClean="0"/>
              <a:t>跟涉众讨论年后，改为</a:t>
            </a:r>
            <a:r>
              <a:rPr lang="zh-CN" altLang="en-US" sz="1000" dirty="0" smtClean="0"/>
              <a:t>了（</a:t>
            </a:r>
            <a:r>
              <a:rPr lang="en-US" altLang="zh-CN" sz="1000" dirty="0" smtClean="0"/>
              <a:t>H,H</a:t>
            </a:r>
            <a:r>
              <a:rPr lang="zh-CN" altLang="en-US" sz="1000" dirty="0" smtClean="0"/>
              <a:t>）</a:t>
            </a:r>
            <a:endParaRPr lang="zh-CN" altLang="en-US" sz="10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8066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7868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800" kern="1200" dirty="0" smtClean="0">
                <a:solidFill>
                  <a:schemeClr val="tx1"/>
                </a:solidFill>
                <a:effectLst/>
                <a:latin typeface="Andalus" panose="02020603050405020304" pitchFamily="18" charset="-78"/>
                <a:ea typeface="+mn-ea"/>
                <a:cs typeface="Andalus" panose="02020603050405020304" pitchFamily="18" charset="-78"/>
              </a:rPr>
              <a:t>拆分服务可能会使得系统全部失效的可能性变小，但是可能增大了系统部分失效的可能性。服务过细，服务之间调用频繁，通信压力增大，同时降低了性能。</a:t>
            </a:r>
            <a:endParaRPr lang="en-US" altLang="zh-CN" sz="800" kern="1200" dirty="0" smtClean="0">
              <a:solidFill>
                <a:schemeClr val="tx1"/>
              </a:solidFill>
              <a:effectLst/>
              <a:latin typeface="Andalus" panose="02020603050405020304" pitchFamily="18" charset="-78"/>
              <a:ea typeface="+mn-ea"/>
              <a:cs typeface="Andalus" panose="02020603050405020304" pitchFamily="18" charset="-7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分布式部署可能会使得系统全部失效的可能性变小，但是可能增大了系统部分失效的可能性。同时会降低可维护性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主动冗余一定会降低系统的整体性能（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Risk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）。同时也会增加被安全攻击的范围，降低了安全性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负载均衡主要由托管层逻辑控制，控制设计集中，职能复杂，耦合严重。并且存在设计缺陷，和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CDN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以及分布式设计职能不明确，概念重叠</a:t>
            </a:r>
          </a:p>
          <a:p>
            <a:pPr lvl="0"/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CDN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可以根据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位置将服务发送到附近的服务器群，里面有缓存好的图片、视频，但是比如登录这些交互功能还是要真正从服务器实现。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埋点数据可以有效即时发现系统中出现的问题并报警，然后报警，但是耗费系统资源较多</a:t>
            </a:r>
            <a:endParaRPr lang="zh-CN" altLang="zh-CN" sz="800" kern="1200" dirty="0" smtClean="0">
              <a:solidFill>
                <a:schemeClr val="tx1"/>
              </a:solidFill>
              <a:effectLst/>
              <a:latin typeface="Andalus" panose="02020603050405020304" pitchFamily="18" charset="-78"/>
              <a:ea typeface="+mn-ea"/>
              <a:cs typeface="Andalus" panose="02020603050405020304" pitchFamily="18" charset="-78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365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监控可以提高系统的安全性。通过监控异常流量，系统可以对可能的恶意访问做出反应，避免系统遭受攻击。虽然监控会消耗一定的系统资源，但是系统对性能的要求并不高，所以采用监控。</a:t>
            </a:r>
          </a:p>
          <a:p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检测异常熔断可以防止对系统的恶意攻击，虽然检测需要占用额外的资源影响性能，但是系统对性能要求不高，可以采用检测异常熔断。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4785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2796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119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53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952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946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361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185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515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5751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1104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17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14350" y="1597820"/>
            <a:ext cx="58293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28700" y="2914650"/>
            <a:ext cx="48006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DF8838-2596-481A-81BD-BA549497E720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7507C5-9851-4EF6-82C9-5647805156C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661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3F2B87-989E-4F4D-A3D6-9B10DAD785BB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954EB6-7BED-43FD-8483-DCA0766CC8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13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72050" y="154781"/>
            <a:ext cx="154305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42900" y="154781"/>
            <a:ext cx="451485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DB09A5-729D-4B62-9A05-E166FB412201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21541-2C8E-4FE7-AD01-6AECC40AD2E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735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6858000" cy="51435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4506" y="123479"/>
            <a:ext cx="2056392" cy="277143"/>
          </a:xfrm>
        </p:spPr>
        <p:txBody>
          <a:bodyPr/>
          <a:lstStyle>
            <a:lvl1pPr algn="l">
              <a:defRPr sz="12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>
            <a:off x="0" y="449610"/>
            <a:ext cx="6858000" cy="4693890"/>
          </a:xfrm>
          <a:prstGeom prst="rect">
            <a:avLst/>
          </a:prstGeom>
          <a:gradFill flip="none" rotWithShape="1">
            <a:gsLst>
              <a:gs pos="0">
                <a:srgbClr val="CCD0D1"/>
              </a:gs>
              <a:gs pos="49200">
                <a:srgbClr val="E8EAE9"/>
              </a:gs>
              <a:gs pos="100000">
                <a:srgbClr val="FCFCFC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流程图: 离页连接符 20"/>
          <p:cNvSpPr/>
          <p:nvPr userDrawn="1"/>
        </p:nvSpPr>
        <p:spPr>
          <a:xfrm>
            <a:off x="160068" y="-1"/>
            <a:ext cx="286177" cy="561975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021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1735" y="3305176"/>
            <a:ext cx="58293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41735" y="2180035"/>
            <a:ext cx="58293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102D13-023C-493B-946F-6334B1550202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27665-4685-4CFB-A4DF-574C5BBB638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076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42900" y="900113"/>
            <a:ext cx="3028950" cy="254555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900113"/>
            <a:ext cx="3028950" cy="254555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70EC45-3C31-4C3D-8B77-22FF0C9AAD4A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074A8-D729-49BB-A7BC-DB2359C77DB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166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900" y="205979"/>
            <a:ext cx="61722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42900" y="1151335"/>
            <a:ext cx="3030141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2900" y="1631156"/>
            <a:ext cx="3030141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83770" y="1151335"/>
            <a:ext cx="3031331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83770" y="1631156"/>
            <a:ext cx="3031331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99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42A674-53CD-422B-9892-C4EF0827967E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B350D4-CBC2-4A07-BB4A-B4CC231CE9C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662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118EC-EDEF-4F9C-852D-0A464BD53A70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CC5073-A55C-4F3C-8D7B-130473455D1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6858000" cy="51435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588" y="2211710"/>
            <a:ext cx="6858000" cy="2931790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7"/>
          <p:cNvSpPr>
            <a:spLocks noChangeArrowheads="1"/>
          </p:cNvSpPr>
          <p:nvPr userDrawn="1"/>
        </p:nvSpPr>
        <p:spPr bwMode="auto">
          <a:xfrm>
            <a:off x="1868805" y="607789"/>
            <a:ext cx="312039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5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Swis721 Th BT" pitchFamily="34" charset="0"/>
                <a:ea typeface="微软雅黑" pitchFamily="34" charset="-122"/>
                <a:cs typeface="LilyUPC" pitchFamily="34" charset="-34"/>
                <a:sym typeface="微软雅黑" pitchFamily="34" charset="-122"/>
              </a:rPr>
              <a:t>THE BUSENESS PLAN</a:t>
            </a:r>
            <a:endParaRPr lang="zh-CN" altLang="en-US" sz="1500" dirty="0">
              <a:solidFill>
                <a:schemeClr val="accent1">
                  <a:lumMod val="20000"/>
                  <a:lumOff val="80000"/>
                </a:schemeClr>
              </a:solidFill>
              <a:latin typeface="Swis721 Th BT" pitchFamily="34" charset="0"/>
              <a:ea typeface="微软雅黑" pitchFamily="34" charset="-122"/>
              <a:cs typeface="LilyUPC" pitchFamily="34" charset="-34"/>
              <a:sym typeface="微软雅黑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453" y="197982"/>
            <a:ext cx="685094" cy="28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751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901" y="204787"/>
            <a:ext cx="2256235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81287" y="204789"/>
            <a:ext cx="3833813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42901" y="1076327"/>
            <a:ext cx="2256235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3165C5-19AB-4D7E-BF4E-8030D4BC8E07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C2AC4E-50CB-4334-996F-7EE8464BD26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85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4216" y="3600450"/>
            <a:ext cx="41148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344216" y="459581"/>
            <a:ext cx="41148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344216" y="4025504"/>
            <a:ext cx="41148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C6AEFD-D42C-445E-A078-69D256A721CC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B7A587-D83B-45BF-80B0-EB01029C556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01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342900" y="206375"/>
            <a:ext cx="61722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342900" y="1200151"/>
            <a:ext cx="61722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42900" y="4767264"/>
            <a:ext cx="16002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CA76A6C-E1BF-41A9-90D8-1F55C472F0D3}" type="datetimeFigureOut">
              <a:rPr lang="zh-CN" altLang="en-US"/>
              <a:pPr>
                <a:defRPr/>
              </a:pPr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343150" y="4767264"/>
            <a:ext cx="21717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914900" y="4767264"/>
            <a:ext cx="16002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AC6EAE7-8652-497A-B0B9-2516C5BD65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宋体" charset="-122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宋体" charset="-122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宋体" charset="-122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宋体" charset="-122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257175" indent="-257175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276" y="12834"/>
            <a:ext cx="6874276" cy="3752461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276" y="3768471"/>
            <a:ext cx="6874276" cy="136212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32" y="3991625"/>
            <a:ext cx="6361838" cy="1125413"/>
          </a:xfrm>
          <a:prstGeom prst="rect">
            <a:avLst/>
          </a:prstGeom>
        </p:spPr>
      </p:pic>
      <p:pic>
        <p:nvPicPr>
          <p:cNvPr id="6" name="图片 5" hidden="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276" y="3118526"/>
            <a:ext cx="6858000" cy="1375029"/>
          </a:xfrm>
          <a:prstGeom prst="rect">
            <a:avLst/>
          </a:prstGeom>
        </p:spPr>
      </p:pic>
      <p:sp>
        <p:nvSpPr>
          <p:cNvPr id="5" name="TextBox 7"/>
          <p:cNvSpPr>
            <a:spLocks noChangeArrowheads="1"/>
          </p:cNvSpPr>
          <p:nvPr/>
        </p:nvSpPr>
        <p:spPr bwMode="auto">
          <a:xfrm>
            <a:off x="1808820" y="2403868"/>
            <a:ext cx="307834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ATAM</a:t>
            </a:r>
            <a:r>
              <a:rPr lang="zh-CN" altLang="en-US" sz="3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评估报告</a:t>
            </a:r>
          </a:p>
        </p:txBody>
      </p:sp>
      <p:sp>
        <p:nvSpPr>
          <p:cNvPr id="2" name="矩形 1"/>
          <p:cNvSpPr/>
          <p:nvPr/>
        </p:nvSpPr>
        <p:spPr>
          <a:xfrm>
            <a:off x="0" y="3741471"/>
            <a:ext cx="6858000" cy="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3740378"/>
            <a:ext cx="2743198" cy="342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14:vortex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0" y="123478"/>
            <a:ext cx="2204864" cy="378042"/>
          </a:xfrm>
        </p:spPr>
        <p:txBody>
          <a:bodyPr/>
          <a:lstStyle/>
          <a:p>
            <a:pPr marL="0" lvl="1"/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效用树对比</a:t>
            </a:r>
            <a:r>
              <a:rPr lang="en-US" altLang="zh-CN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安全性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764704" y="1221600"/>
            <a:ext cx="5472608" cy="2862318"/>
            <a:chOff x="764704" y="1221600"/>
            <a:chExt cx="5472608" cy="2862318"/>
          </a:xfrm>
        </p:grpSpPr>
        <p:sp>
          <p:nvSpPr>
            <p:cNvPr id="8" name="矩形 7"/>
            <p:cNvSpPr/>
            <p:nvPr/>
          </p:nvSpPr>
          <p:spPr>
            <a:xfrm>
              <a:off x="764704" y="1221600"/>
              <a:ext cx="5472608" cy="286231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37"/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704" y="1784628"/>
              <a:ext cx="5472608" cy="15494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2618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 bwMode="auto">
          <a:xfrm>
            <a:off x="0" y="123478"/>
            <a:ext cx="2204864" cy="378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lvl="1"/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效用树对比</a:t>
            </a:r>
            <a:r>
              <a:rPr lang="en-US" altLang="zh-CN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易用性</a:t>
            </a:r>
            <a:endParaRPr lang="zh-CN" altLang="en-US" sz="1500" b="1" kern="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64704" y="1221600"/>
            <a:ext cx="5481737" cy="2862318"/>
            <a:chOff x="764704" y="1221600"/>
            <a:chExt cx="5481737" cy="2862318"/>
          </a:xfrm>
        </p:grpSpPr>
        <p:sp>
          <p:nvSpPr>
            <p:cNvPr id="9" name="矩形 8"/>
            <p:cNvSpPr/>
            <p:nvPr/>
          </p:nvSpPr>
          <p:spPr>
            <a:xfrm>
              <a:off x="764704" y="1221600"/>
              <a:ext cx="5472608" cy="286231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37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705" y="1851671"/>
              <a:ext cx="5481736" cy="1440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648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106742" y="1437625"/>
            <a:ext cx="4968552" cy="3023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属性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可用性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环境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正常模式或者安全模式 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刺激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服务器故障或者对系统进行消除漏洞的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维护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		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升级 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响应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在出现故障前检测出错误，分散漏洞修复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		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升级，系统恢复 </a:t>
            </a:r>
            <a:endParaRPr lang="zh-CN" altLang="en-US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1200" b="1" dirty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架构决策</a:t>
            </a:r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敏感点	</a:t>
            </a:r>
            <a:r>
              <a:rPr lang="zh-CN" altLang="en-US" sz="1200" b="1" dirty="0" smtClean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         权衡</a:t>
            </a:r>
            <a:r>
              <a:rPr lang="zh-CN" altLang="en-US" sz="1200" b="1" dirty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点</a:t>
            </a:r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	                </a:t>
            </a:r>
            <a:r>
              <a:rPr lang="zh-CN" altLang="en-US" sz="1200" dirty="0" smtClean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</a:p>
          <a:p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拆分服务	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	S1	          T1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（性能）</a:t>
            </a:r>
            <a:endParaRPr lang="en-US" altLang="zh-CN" sz="1200" b="1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分布式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部署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	S2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 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         T2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（可维护性）</a:t>
            </a:r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主动冗余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S3	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          T3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（性能、安全性）	</a:t>
            </a:r>
            <a:endParaRPr lang="en-US" altLang="zh-CN" sz="1200" b="1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负载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均衡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S4	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</a:p>
          <a:p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CDN		S5			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埋点数据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S6	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          T4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（性能）	</a:t>
            </a:r>
            <a:r>
              <a:rPr lang="zh-CN" altLang="en-US" sz="750" dirty="0"/>
              <a:t>	</a:t>
            </a:r>
          </a:p>
          <a:p>
            <a:r>
              <a:rPr lang="zh-CN" altLang="en-US" sz="750" dirty="0"/>
              <a:t>	 </a:t>
            </a:r>
          </a:p>
          <a:p>
            <a:endParaRPr lang="zh-CN" altLang="en-US" sz="750" dirty="0"/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0" y="123478"/>
            <a:ext cx="2708920" cy="378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lvl="1"/>
            <a:r>
              <a:rPr lang="zh-CN" altLang="en-US" sz="1500" b="1" kern="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敏感点与权衡点</a:t>
            </a:r>
            <a:r>
              <a:rPr lang="en-US" altLang="zh-CN" sz="1500" b="1" kern="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1500" b="1" kern="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可用性场景</a:t>
            </a:r>
          </a:p>
        </p:txBody>
      </p:sp>
      <p:sp>
        <p:nvSpPr>
          <p:cNvPr id="9" name="矩形 8"/>
          <p:cNvSpPr/>
          <p:nvPr/>
        </p:nvSpPr>
        <p:spPr>
          <a:xfrm>
            <a:off x="944724" y="1347614"/>
            <a:ext cx="5292588" cy="2970330"/>
          </a:xfrm>
          <a:prstGeom prst="rect">
            <a:avLst/>
          </a:prstGeom>
          <a:solidFill>
            <a:srgbClr val="EAEAEA">
              <a:alpha val="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37"/>
          </a:p>
        </p:txBody>
      </p:sp>
    </p:spTree>
    <p:extLst>
      <p:ext uri="{BB962C8B-B14F-4D97-AF65-F5344CB8AC3E}">
        <p14:creationId xmlns:p14="http://schemas.microsoft.com/office/powerpoint/2010/main" val="304802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1106743" y="1545636"/>
            <a:ext cx="5076563" cy="2250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属性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安全性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环境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系统运行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刺激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物联网设备被控制对系统进行流量攻击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响应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系统流量监控、日志记录，及早发现异常，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流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		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量异常激增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时采取熔断机制，保护服务器的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正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		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常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运行</a:t>
            </a:r>
          </a:p>
          <a:p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1200" b="1" dirty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架构决策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敏感点	权衡点	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监控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S8	T5(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性能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)		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日志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S9			</a:t>
            </a: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检测异常熔断	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S24	T10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（性能）</a:t>
            </a:r>
            <a:r>
              <a:rPr lang="en-US" altLang="zh-CN" sz="825" dirty="0"/>
              <a:t>	</a:t>
            </a:r>
          </a:p>
          <a:p>
            <a:r>
              <a:rPr lang="zh-CN" altLang="en-US" sz="825" dirty="0"/>
              <a:t>	 </a:t>
            </a:r>
          </a:p>
        </p:txBody>
      </p:sp>
      <p:sp>
        <p:nvSpPr>
          <p:cNvPr id="6" name="标题 1"/>
          <p:cNvSpPr txBox="1">
            <a:spLocks/>
          </p:cNvSpPr>
          <p:nvPr/>
        </p:nvSpPr>
        <p:spPr bwMode="auto">
          <a:xfrm>
            <a:off x="0" y="123478"/>
            <a:ext cx="2708920" cy="378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lvl="1"/>
            <a:r>
              <a:rPr lang="zh-CN" altLang="en-US" sz="1500" b="1" kern="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敏感点与权衡点</a:t>
            </a:r>
            <a:r>
              <a:rPr lang="en-US" altLang="zh-CN" sz="1500" b="1" kern="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1500" b="1" kern="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安全性场景</a:t>
            </a:r>
          </a:p>
        </p:txBody>
      </p:sp>
      <p:sp>
        <p:nvSpPr>
          <p:cNvPr id="8" name="矩形 7"/>
          <p:cNvSpPr/>
          <p:nvPr/>
        </p:nvSpPr>
        <p:spPr>
          <a:xfrm>
            <a:off x="944724" y="1347614"/>
            <a:ext cx="5292588" cy="2970330"/>
          </a:xfrm>
          <a:prstGeom prst="rect">
            <a:avLst/>
          </a:prstGeom>
          <a:solidFill>
            <a:srgbClr val="EAEAEA">
              <a:alpha val="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37"/>
          </a:p>
        </p:txBody>
      </p:sp>
    </p:spTree>
    <p:extLst>
      <p:ext uri="{BB962C8B-B14F-4D97-AF65-F5344CB8AC3E}">
        <p14:creationId xmlns:p14="http://schemas.microsoft.com/office/powerpoint/2010/main" val="69482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836712" y="1131590"/>
            <a:ext cx="5076563" cy="3358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主动冗余</a:t>
            </a:r>
            <a:endParaRPr lang="en-US" altLang="zh-CN" sz="1200" b="1" dirty="0">
              <a:solidFill>
                <a:srgbClr val="C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主动</a:t>
            </a:r>
            <a:r>
              <a:rPr lang="zh-CN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冗余</a:t>
            </a:r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会</a:t>
            </a:r>
            <a:r>
              <a:rPr lang="zh-CN" altLang="en-US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额外耗费系统的资源，</a:t>
            </a:r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大大降低</a:t>
            </a:r>
            <a:r>
              <a:rPr lang="zh-CN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系统的性能，同时也会增加</a:t>
            </a:r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被攻击</a:t>
            </a:r>
            <a:r>
              <a:rPr lang="zh-CN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的</a:t>
            </a:r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范围</a:t>
            </a:r>
            <a:r>
              <a:rPr lang="zh-CN" altLang="en-US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面</a:t>
            </a:r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，</a:t>
            </a:r>
            <a:r>
              <a:rPr lang="zh-CN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降低系统安全性。</a:t>
            </a:r>
            <a:endParaRPr lang="en-US" altLang="zh-CN" sz="1200" b="1" dirty="0">
              <a:solidFill>
                <a:srgbClr val="C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sz="1200" b="1" dirty="0">
              <a:solidFill>
                <a:srgbClr val="C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1200" b="1" dirty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插件</a:t>
            </a:r>
            <a:endParaRPr lang="en-US" altLang="zh-CN" sz="1200" b="1" dirty="0">
              <a:solidFill>
                <a:srgbClr val="C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预留的接口可能会被作为攻击点导致系统</a:t>
            </a:r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崩溃</a:t>
            </a:r>
            <a:endParaRPr lang="en-US" altLang="zh-CN" b="1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sz="1200" b="1" dirty="0">
              <a:solidFill>
                <a:srgbClr val="C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zh-CN" sz="1200" b="1" dirty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加密</a:t>
            </a:r>
            <a:endParaRPr lang="en-US" altLang="zh-CN" sz="1200" b="1" dirty="0">
              <a:solidFill>
                <a:srgbClr val="C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加密解密功能需要占用计算处理资源，完成大量的计算任务将会影响性能。同时</a:t>
            </a:r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，</a:t>
            </a:r>
            <a:r>
              <a:rPr lang="zh-CN" altLang="en-US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没有明确使用何种加密技术，而</a:t>
            </a:r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加密</a:t>
            </a:r>
            <a:r>
              <a:rPr lang="zh-CN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技术的错误选择直接影响系统运行</a:t>
            </a:r>
            <a:r>
              <a:rPr lang="zh-CN" altLang="zh-CN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安全</a:t>
            </a:r>
            <a:endParaRPr lang="en-US" altLang="zh-CN" sz="825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825" dirty="0"/>
              <a:t>	 </a:t>
            </a:r>
          </a:p>
        </p:txBody>
      </p:sp>
      <p:sp>
        <p:nvSpPr>
          <p:cNvPr id="10" name="标题 1"/>
          <p:cNvSpPr txBox="1">
            <a:spLocks/>
          </p:cNvSpPr>
          <p:nvPr/>
        </p:nvSpPr>
        <p:spPr bwMode="auto">
          <a:xfrm>
            <a:off x="-243409" y="123478"/>
            <a:ext cx="1728192" cy="324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1600" b="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lvl="1"/>
            <a:r>
              <a:rPr lang="zh-CN" altLang="en-US" sz="1500" b="1" kern="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风险</a:t>
            </a:r>
          </a:p>
        </p:txBody>
      </p:sp>
      <p:sp>
        <p:nvSpPr>
          <p:cNvPr id="6" name="矩形 5"/>
          <p:cNvSpPr/>
          <p:nvPr/>
        </p:nvSpPr>
        <p:spPr>
          <a:xfrm>
            <a:off x="620687" y="1127675"/>
            <a:ext cx="5544617" cy="3520630"/>
          </a:xfrm>
          <a:prstGeom prst="rect">
            <a:avLst/>
          </a:prstGeom>
          <a:solidFill>
            <a:srgbClr val="EAEAEA">
              <a:alpha val="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37"/>
          </a:p>
        </p:txBody>
      </p:sp>
    </p:spTree>
    <p:extLst>
      <p:ext uri="{BB962C8B-B14F-4D97-AF65-F5344CB8AC3E}">
        <p14:creationId xmlns:p14="http://schemas.microsoft.com/office/powerpoint/2010/main" val="4027105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" y="1059582"/>
            <a:ext cx="5076563" cy="2435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优点：</a:t>
            </a:r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1. 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准确识别了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ASR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，较为全面精细。</a:t>
            </a:r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2. SOA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架构选择合理。</a:t>
            </a:r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缺点：</a:t>
            </a:r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1. 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有的策略之间功能重叠，有的策略的设计不合理。</a:t>
            </a:r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2. 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选择满足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ASR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的策略有些严格说来不算是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tactic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。如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满足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可维护性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的方案中，有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pattern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（分层），也有编程实现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时</a:t>
            </a:r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的目标（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减小</a:t>
            </a:r>
            <a:r>
              <a:rPr lang="zh-CN" altLang="en-US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耦合提高内</a:t>
            </a:r>
            <a:r>
              <a:rPr lang="zh-CN" altLang="en-US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聚）。</a:t>
            </a:r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endParaRPr lang="zh-CN" altLang="en-US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1200" b="1" dirty="0">
                <a:latin typeface="等线" panose="02010600030101010101" pitchFamily="2" charset="-122"/>
                <a:ea typeface="等线" panose="02010600030101010101" pitchFamily="2" charset="-122"/>
              </a:rPr>
              <a:t>	</a:t>
            </a:r>
            <a:r>
              <a:rPr lang="en-US" altLang="zh-CN" sz="825" dirty="0"/>
              <a:t>	</a:t>
            </a:r>
          </a:p>
          <a:p>
            <a:r>
              <a:rPr lang="zh-CN" altLang="en-US" sz="825" dirty="0"/>
              <a:t>	 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42647" y="3121622"/>
            <a:ext cx="6318701" cy="314225"/>
            <a:chOff x="323528" y="3304913"/>
            <a:chExt cx="8424935" cy="418966"/>
          </a:xfrm>
        </p:grpSpPr>
        <p:sp>
          <p:nvSpPr>
            <p:cNvPr id="7" name="矩形 6"/>
            <p:cNvSpPr/>
            <p:nvPr/>
          </p:nvSpPr>
          <p:spPr>
            <a:xfrm>
              <a:off x="323528" y="3304913"/>
              <a:ext cx="8424935" cy="418966"/>
            </a:xfrm>
            <a:prstGeom prst="rect">
              <a:avLst/>
            </a:prstGeom>
            <a:solidFill>
              <a:srgbClr val="EAEAEA">
                <a:alpha val="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37"/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395537" y="3435846"/>
              <a:ext cx="835292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场景</a:t>
              </a:r>
              <a:r>
                <a:rPr lang="en-US" altLang="zh-CN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1</a:t>
              </a:r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：可用性。  </a:t>
              </a:r>
              <a:r>
                <a:rPr lang="en-US" altLang="zh-CN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Tactic</a:t>
              </a:r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：拆分服务、分布式部署、主动冗余、负载均衡、</a:t>
              </a:r>
              <a:r>
                <a:rPr lang="en-US" altLang="zh-CN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CDN</a:t>
              </a:r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、埋点数据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42647" y="3647624"/>
            <a:ext cx="6318701" cy="298014"/>
            <a:chOff x="323528" y="4006248"/>
            <a:chExt cx="8424935" cy="397352"/>
          </a:xfrm>
        </p:grpSpPr>
        <p:sp>
          <p:nvSpPr>
            <p:cNvPr id="8" name="矩形 7"/>
            <p:cNvSpPr/>
            <p:nvPr/>
          </p:nvSpPr>
          <p:spPr>
            <a:xfrm>
              <a:off x="323528" y="4006248"/>
              <a:ext cx="8424935" cy="397352"/>
            </a:xfrm>
            <a:prstGeom prst="rect">
              <a:avLst/>
            </a:prstGeom>
            <a:solidFill>
              <a:srgbClr val="EAEAEA">
                <a:alpha val="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37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95537" y="4081813"/>
              <a:ext cx="835292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场景</a:t>
              </a:r>
              <a:r>
                <a:rPr lang="en-US" altLang="zh-CN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12</a:t>
              </a:r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：安全性。  </a:t>
              </a:r>
              <a:r>
                <a:rPr lang="en-US" altLang="zh-CN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Tactic</a:t>
              </a:r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：监控、日志、检测异常熔断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39605" y="4115041"/>
            <a:ext cx="6318701" cy="298014"/>
            <a:chOff x="323528" y="4006248"/>
            <a:chExt cx="8424935" cy="397352"/>
          </a:xfrm>
        </p:grpSpPr>
        <p:sp>
          <p:nvSpPr>
            <p:cNvPr id="19" name="矩形 18"/>
            <p:cNvSpPr/>
            <p:nvPr/>
          </p:nvSpPr>
          <p:spPr>
            <a:xfrm>
              <a:off x="323528" y="4006248"/>
              <a:ext cx="8424935" cy="397352"/>
            </a:xfrm>
            <a:prstGeom prst="rect">
              <a:avLst/>
            </a:prstGeom>
            <a:solidFill>
              <a:srgbClr val="EAEAEA">
                <a:alpha val="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37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395537" y="4081813"/>
              <a:ext cx="835292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场景</a:t>
              </a:r>
              <a:r>
                <a:rPr lang="en-US" altLang="zh-CN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8</a:t>
              </a:r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：可维护性。  </a:t>
              </a:r>
              <a:r>
                <a:rPr lang="en-US" altLang="zh-CN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Tactic</a:t>
              </a:r>
              <a:r>
                <a:rPr lang="zh-CN" altLang="en-US" sz="1200" b="1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：分层、减小耦合提高内聚、接口稳定、前后端分离</a:t>
              </a:r>
            </a:p>
          </p:txBody>
        </p:sp>
      </p:grpSp>
      <p:sp>
        <p:nvSpPr>
          <p:cNvPr id="13" name="标题 1"/>
          <p:cNvSpPr txBox="1">
            <a:spLocks/>
          </p:cNvSpPr>
          <p:nvPr/>
        </p:nvSpPr>
        <p:spPr bwMode="auto">
          <a:xfrm>
            <a:off x="-243409" y="123478"/>
            <a:ext cx="1728192" cy="324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1600" b="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lvl="1"/>
            <a:r>
              <a:rPr lang="zh-CN" altLang="en-US" sz="1500" b="1" kern="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优缺点</a:t>
            </a:r>
          </a:p>
        </p:txBody>
      </p:sp>
    </p:spTree>
    <p:extLst>
      <p:ext uri="{BB962C8B-B14F-4D97-AF65-F5344CB8AC3E}">
        <p14:creationId xmlns:p14="http://schemas.microsoft.com/office/powerpoint/2010/main" val="168255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638"/>
            <a:ext cx="6863156" cy="3806318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60801"/>
            <a:ext cx="6863156" cy="130243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8" y="3951318"/>
            <a:ext cx="6850853" cy="1211920"/>
          </a:xfrm>
          <a:prstGeom prst="rect">
            <a:avLst/>
          </a:prstGeom>
        </p:spPr>
      </p:pic>
      <p:pic>
        <p:nvPicPr>
          <p:cNvPr id="6" name="图片 5" hidden="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276" y="3118526"/>
            <a:ext cx="6858000" cy="1375029"/>
          </a:xfrm>
          <a:prstGeom prst="rect">
            <a:avLst/>
          </a:prstGeom>
        </p:spPr>
      </p:pic>
      <p:sp>
        <p:nvSpPr>
          <p:cNvPr id="5" name="TextBox 7"/>
          <p:cNvSpPr>
            <a:spLocks noChangeArrowheads="1"/>
          </p:cNvSpPr>
          <p:nvPr/>
        </p:nvSpPr>
        <p:spPr bwMode="auto">
          <a:xfrm>
            <a:off x="1808820" y="2403868"/>
            <a:ext cx="307834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Thank You</a:t>
            </a:r>
            <a:endParaRPr lang="zh-CN" altLang="en-US" sz="3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4291" y="3835506"/>
            <a:ext cx="6858000" cy="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3829234"/>
            <a:ext cx="2743198" cy="342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839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14:vortex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47348" y="1854722"/>
            <a:ext cx="5813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      PPT</a:t>
            </a:r>
            <a:r>
              <a:rPr lang="zh-CN" altLang="en-US" sz="100" dirty="0">
                <a:solidFill>
                  <a:schemeClr val="bg1"/>
                </a:solidFill>
              </a:rPr>
              <a:t>论坛：</a:t>
            </a:r>
            <a:r>
              <a:rPr lang="en-US" altLang="zh-CN" sz="100" dirty="0">
                <a:solidFill>
                  <a:schemeClr val="bg1"/>
                </a:solidFill>
              </a:rPr>
              <a:t>www.1ppt.cn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" y="0"/>
            <a:ext cx="6858000" cy="4500563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6" name="矩形 5"/>
          <p:cNvSpPr/>
          <p:nvPr/>
        </p:nvSpPr>
        <p:spPr>
          <a:xfrm>
            <a:off x="588" y="2193276"/>
            <a:ext cx="6858000" cy="295022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rgbClr val="0E64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9"/>
          <p:cNvSpPr txBox="1"/>
          <p:nvPr/>
        </p:nvSpPr>
        <p:spPr>
          <a:xfrm>
            <a:off x="2240868" y="2855221"/>
            <a:ext cx="2370867" cy="467437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2700" b="1" spc="225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评估组成员</a:t>
            </a: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2926080" y="1848281"/>
            <a:ext cx="1005840" cy="90687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KSO_Shape"/>
          <p:cNvSpPr>
            <a:spLocks/>
          </p:cNvSpPr>
          <p:nvPr/>
        </p:nvSpPr>
        <p:spPr bwMode="auto">
          <a:xfrm>
            <a:off x="3105253" y="2079414"/>
            <a:ext cx="647493" cy="444611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15" name="文本框 9"/>
          <p:cNvSpPr txBox="1"/>
          <p:nvPr/>
        </p:nvSpPr>
        <p:spPr>
          <a:xfrm>
            <a:off x="2834934" y="3818838"/>
            <a:ext cx="1475028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28588" lvl="1" indent="-128588">
              <a:buFont typeface="Wingdings" pitchFamily="2" charset="2"/>
              <a:buChar char="l"/>
            </a:pP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孙康    </a:t>
            </a:r>
            <a:r>
              <a:rPr lang="en-US" altLang="zh-CN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141250117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文本框 9"/>
          <p:cNvSpPr txBox="1"/>
          <p:nvPr/>
        </p:nvSpPr>
        <p:spPr>
          <a:xfrm>
            <a:off x="2834934" y="3464172"/>
            <a:ext cx="1342839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28588" lvl="1" indent="-128588">
              <a:buFont typeface="Wingdings" pitchFamily="2" charset="2"/>
              <a:buChar char="l"/>
            </a:pP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王嘉琛 </a:t>
            </a:r>
            <a:r>
              <a:rPr lang="en-US" altLang="zh-CN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141250137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901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dir="u"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3070435" y="658941"/>
            <a:ext cx="8306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b="1" dirty="0">
                <a:latin typeface="微软雅黑" pitchFamily="34" charset="-122"/>
                <a:ea typeface="微软雅黑" pitchFamily="34" charset="-122"/>
              </a:rPr>
              <a:t>CONTENTS</a:t>
            </a:r>
            <a:endParaRPr lang="zh-CN" altLang="en-US" sz="9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Freeform 5"/>
          <p:cNvSpPr>
            <a:spLocks/>
          </p:cNvSpPr>
          <p:nvPr/>
        </p:nvSpPr>
        <p:spPr bwMode="auto">
          <a:xfrm>
            <a:off x="2750461" y="0"/>
            <a:ext cx="1470627" cy="636176"/>
          </a:xfrm>
          <a:custGeom>
            <a:avLst/>
            <a:gdLst/>
            <a:ahLst/>
            <a:cxnLst/>
            <a:rect l="l" t="t" r="r" b="b"/>
            <a:pathLst>
              <a:path w="1212931" h="513429">
                <a:moveTo>
                  <a:pt x="0" y="0"/>
                </a:moveTo>
                <a:lnTo>
                  <a:pt x="1212931" y="0"/>
                </a:lnTo>
                <a:cubicBezTo>
                  <a:pt x="1210875" y="8189"/>
                  <a:pt x="1207259" y="15721"/>
                  <a:pt x="1202896" y="22772"/>
                </a:cubicBezTo>
                <a:lnTo>
                  <a:pt x="956422" y="454561"/>
                </a:lnTo>
                <a:cubicBezTo>
                  <a:pt x="946115" y="471761"/>
                  <a:pt x="931774" y="486697"/>
                  <a:pt x="913401" y="497559"/>
                </a:cubicBezTo>
                <a:cubicBezTo>
                  <a:pt x="894131" y="508874"/>
                  <a:pt x="873069" y="513853"/>
                  <a:pt x="852006" y="513401"/>
                </a:cubicBezTo>
                <a:lnTo>
                  <a:pt x="358161" y="513401"/>
                </a:lnTo>
                <a:cubicBezTo>
                  <a:pt x="338443" y="513401"/>
                  <a:pt x="317829" y="508422"/>
                  <a:pt x="299456" y="497559"/>
                </a:cubicBezTo>
                <a:cubicBezTo>
                  <a:pt x="281082" y="486697"/>
                  <a:pt x="266294" y="471761"/>
                  <a:pt x="256435" y="454109"/>
                </a:cubicBezTo>
                <a:lnTo>
                  <a:pt x="8616" y="20509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051741" y="70477"/>
            <a:ext cx="8002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目录</a:t>
            </a: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>
            <a:off x="2487357" y="1557298"/>
            <a:ext cx="378549" cy="36409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文本框 9"/>
          <p:cNvSpPr txBox="1"/>
          <p:nvPr/>
        </p:nvSpPr>
        <p:spPr>
          <a:xfrm>
            <a:off x="2937515" y="1584019"/>
            <a:ext cx="1533441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设计组项目展现</a:t>
            </a: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2487357" y="2151089"/>
            <a:ext cx="378549" cy="36409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5"/>
          <p:cNvSpPr>
            <a:spLocks/>
          </p:cNvSpPr>
          <p:nvPr/>
        </p:nvSpPr>
        <p:spPr bwMode="auto">
          <a:xfrm>
            <a:off x="2487357" y="2725726"/>
            <a:ext cx="378549" cy="36409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>
            <a:off x="2487357" y="3307728"/>
            <a:ext cx="378549" cy="36409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文本框 9"/>
          <p:cNvSpPr txBox="1"/>
          <p:nvPr/>
        </p:nvSpPr>
        <p:spPr>
          <a:xfrm>
            <a:off x="2722160" y="2160787"/>
            <a:ext cx="1246901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效用树</a:t>
            </a:r>
          </a:p>
        </p:txBody>
      </p:sp>
      <p:sp>
        <p:nvSpPr>
          <p:cNvPr id="55" name="文本框 9"/>
          <p:cNvSpPr txBox="1"/>
          <p:nvPr/>
        </p:nvSpPr>
        <p:spPr>
          <a:xfrm>
            <a:off x="2865907" y="3364633"/>
            <a:ext cx="782195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风险</a:t>
            </a:r>
          </a:p>
        </p:txBody>
      </p:sp>
      <p:sp>
        <p:nvSpPr>
          <p:cNvPr id="57" name="文本框 9"/>
          <p:cNvSpPr txBox="1"/>
          <p:nvPr/>
        </p:nvSpPr>
        <p:spPr>
          <a:xfrm>
            <a:off x="2968465" y="2770842"/>
            <a:ext cx="1502492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敏感点与权衡点</a:t>
            </a:r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2487357" y="3866409"/>
            <a:ext cx="378549" cy="36409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文本框 9"/>
          <p:cNvSpPr txBox="1"/>
          <p:nvPr/>
        </p:nvSpPr>
        <p:spPr>
          <a:xfrm>
            <a:off x="2932992" y="3901001"/>
            <a:ext cx="782195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优缺点</a:t>
            </a:r>
          </a:p>
        </p:txBody>
      </p:sp>
    </p:spTree>
    <p:extLst>
      <p:ext uri="{BB962C8B-B14F-4D97-AF65-F5344CB8AC3E}">
        <p14:creationId xmlns:p14="http://schemas.microsoft.com/office/powerpoint/2010/main" val="197239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9"/>
          <p:cNvSpPr txBox="1"/>
          <p:nvPr/>
        </p:nvSpPr>
        <p:spPr>
          <a:xfrm>
            <a:off x="2726922" y="1243268"/>
            <a:ext cx="958593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功能需求</a:t>
            </a:r>
          </a:p>
        </p:txBody>
      </p:sp>
      <p:sp>
        <p:nvSpPr>
          <p:cNvPr id="5" name="文本框 9"/>
          <p:cNvSpPr txBox="1"/>
          <p:nvPr/>
        </p:nvSpPr>
        <p:spPr>
          <a:xfrm>
            <a:off x="2456892" y="1809082"/>
            <a:ext cx="1404156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约束</a:t>
            </a:r>
          </a:p>
        </p:txBody>
      </p:sp>
      <p:sp>
        <p:nvSpPr>
          <p:cNvPr id="7" name="文本框 9"/>
          <p:cNvSpPr txBox="1"/>
          <p:nvPr/>
        </p:nvSpPr>
        <p:spPr>
          <a:xfrm>
            <a:off x="2586912" y="3651870"/>
            <a:ext cx="1188132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架构驱动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099096" y="2404612"/>
            <a:ext cx="2214246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商业目标与商业环境</a:t>
            </a:r>
          </a:p>
        </p:txBody>
      </p:sp>
      <p:sp>
        <p:nvSpPr>
          <p:cNvPr id="11" name="文本框 9"/>
          <p:cNvSpPr txBox="1"/>
          <p:nvPr/>
        </p:nvSpPr>
        <p:spPr>
          <a:xfrm>
            <a:off x="2504141" y="2992519"/>
            <a:ext cx="1404156" cy="282771"/>
          </a:xfrm>
          <a:prstGeom prst="rect">
            <a:avLst/>
          </a:prstGeom>
          <a:noFill/>
        </p:spPr>
        <p:txBody>
          <a:bodyPr wrap="square" lIns="51435" tIns="25718" rIns="51435" bIns="25718" rtlCol="0">
            <a:spAutoFit/>
          </a:bodyPr>
          <a:lstStyle/>
          <a:p>
            <a:pPr marL="0" lvl="1" algn="ctr"/>
            <a:r>
              <a:rPr lang="zh-CN" altLang="en-US" sz="1500" b="1" dirty="0">
                <a:latin typeface="等线" panose="02010600030101010101" pitchFamily="2" charset="-122"/>
                <a:ea typeface="等线" panose="02010600030101010101" pitchFamily="2" charset="-122"/>
              </a:rPr>
              <a:t>涉众</a:t>
            </a:r>
          </a:p>
        </p:txBody>
      </p:sp>
      <p:sp>
        <p:nvSpPr>
          <p:cNvPr id="8" name="标题 1"/>
          <p:cNvSpPr txBox="1">
            <a:spLocks/>
          </p:cNvSpPr>
          <p:nvPr/>
        </p:nvSpPr>
        <p:spPr bwMode="auto">
          <a:xfrm>
            <a:off x="0" y="123478"/>
            <a:ext cx="1988840" cy="378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lvl="1"/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项目展现</a:t>
            </a:r>
            <a:r>
              <a:rPr lang="en-US" altLang="zh-CN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驱动因素</a:t>
            </a:r>
            <a:endParaRPr lang="zh-CN" altLang="en-US" sz="1500" b="1" kern="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93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0" y="123478"/>
            <a:ext cx="2811858" cy="378042"/>
          </a:xfrm>
        </p:spPr>
        <p:txBody>
          <a:bodyPr/>
          <a:lstStyle/>
          <a:p>
            <a:pPr lvl="1"/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项目展现</a:t>
            </a:r>
            <a:r>
              <a:rPr lang="en-US" altLang="zh-CN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架构设计、策略采用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808" y="1059582"/>
            <a:ext cx="3891593" cy="381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5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00" y="999225"/>
            <a:ext cx="5508612" cy="350133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0" y="123478"/>
            <a:ext cx="2811858" cy="378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lvl="1"/>
            <a:r>
              <a:rPr lang="zh-CN" altLang="en-US" sz="1500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项目展现</a:t>
            </a:r>
            <a:r>
              <a:rPr lang="en-US" altLang="zh-CN" sz="1500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1500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架构设计、策略采用</a:t>
            </a:r>
            <a:endParaRPr lang="zh-CN" altLang="en-US" sz="1500" b="1" kern="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045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76" y="699542"/>
            <a:ext cx="5580620" cy="4104456"/>
          </a:xfrm>
          <a:prstGeom prst="rect">
            <a:avLst/>
          </a:prstGeom>
        </p:spPr>
      </p:pic>
      <p:sp>
        <p:nvSpPr>
          <p:cNvPr id="4" name="标题 1"/>
          <p:cNvSpPr txBox="1">
            <a:spLocks/>
          </p:cNvSpPr>
          <p:nvPr/>
        </p:nvSpPr>
        <p:spPr bwMode="auto">
          <a:xfrm>
            <a:off x="0" y="123478"/>
            <a:ext cx="1556792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lvl="1"/>
            <a:r>
              <a:rPr lang="zh-CN" altLang="en-US" sz="1500" b="1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评估效用</a:t>
            </a:r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树</a:t>
            </a:r>
            <a:endParaRPr lang="zh-CN" altLang="en-US" sz="1500" b="1" kern="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64904" y="206375"/>
            <a:ext cx="2056392" cy="277143"/>
          </a:xfr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6459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72" y="771550"/>
            <a:ext cx="5936660" cy="4248472"/>
          </a:xfrm>
          <a:prstGeom prst="rect">
            <a:avLst/>
          </a:prstGeom>
        </p:spPr>
      </p:pic>
      <p:sp>
        <p:nvSpPr>
          <p:cNvPr id="4" name="标题 1"/>
          <p:cNvSpPr txBox="1">
            <a:spLocks/>
          </p:cNvSpPr>
          <p:nvPr/>
        </p:nvSpPr>
        <p:spPr bwMode="auto">
          <a:xfrm>
            <a:off x="0" y="123478"/>
            <a:ext cx="1556792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3429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6858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10287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1371600" algn="ctr" rtl="0" fontAlgn="base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lvl="1"/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效用树对比</a:t>
            </a:r>
            <a:endParaRPr lang="zh-CN" altLang="en-US" sz="1500" b="1" kern="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185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0" y="123478"/>
            <a:ext cx="2204864" cy="378042"/>
          </a:xfrm>
        </p:spPr>
        <p:txBody>
          <a:bodyPr/>
          <a:lstStyle/>
          <a:p>
            <a:pPr lvl="1"/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效用树对比</a:t>
            </a:r>
            <a:r>
              <a:rPr lang="en-US" altLang="zh-CN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15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性能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64704" y="1221600"/>
            <a:ext cx="5472608" cy="2862318"/>
            <a:chOff x="764704" y="1221600"/>
            <a:chExt cx="5472608" cy="2862318"/>
          </a:xfrm>
        </p:grpSpPr>
        <p:sp>
          <p:nvSpPr>
            <p:cNvPr id="9" name="矩形 8"/>
            <p:cNvSpPr/>
            <p:nvPr/>
          </p:nvSpPr>
          <p:spPr>
            <a:xfrm>
              <a:off x="764704" y="1221600"/>
              <a:ext cx="5472608" cy="286231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37"/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0847" y="1665753"/>
              <a:ext cx="5222135" cy="18753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5770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222222"/>
</p:tagLst>
</file>

<file path=ppt/theme/theme1.xml><?xml version="1.0" encoding="utf-8"?>
<a:theme xmlns:a="http://schemas.openxmlformats.org/drawingml/2006/main" name="第一PPT：WWW.1PPT.COM​">
  <a:themeElements>
    <a:clrScheme name="自定义 2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0E647C"/>
      </a:accent1>
      <a:accent2>
        <a:srgbClr val="2DB2A4"/>
      </a:accent2>
      <a:accent3>
        <a:srgbClr val="74AF47"/>
      </a:accent3>
      <a:accent4>
        <a:srgbClr val="755DA1"/>
      </a:accent4>
      <a:accent5>
        <a:srgbClr val="4BACC6"/>
      </a:accent5>
      <a:accent6>
        <a:srgbClr val="F87A08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>
          <a:defRPr sz="1600" b="1" dirty="0" smtClean="0">
            <a:solidFill>
              <a:schemeClr val="accent6"/>
            </a:solidFill>
            <a:latin typeface="微软雅黑" pitchFamily="34" charset="-122"/>
            <a:ea typeface="微软雅黑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6379</TotalTime>
  <Words>635</Words>
  <Application>Microsoft Office PowerPoint</Application>
  <PresentationFormat>自定义</PresentationFormat>
  <Paragraphs>112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Swis721 Th BT</vt:lpstr>
      <vt:lpstr>等线</vt:lpstr>
      <vt:lpstr>宋体</vt:lpstr>
      <vt:lpstr>微软雅黑</vt:lpstr>
      <vt:lpstr>Andalus</vt:lpstr>
      <vt:lpstr>Arial</vt:lpstr>
      <vt:lpstr>Calibri</vt:lpstr>
      <vt:lpstr>LilyUPC</vt:lpstr>
      <vt:lpstr>Wingdings</vt:lpstr>
      <vt:lpstr>第一PPT：WWW.1PPT.COM​</vt:lpstr>
      <vt:lpstr>PowerPoint 演示文稿</vt:lpstr>
      <vt:lpstr>PowerPoint 演示文稿</vt:lpstr>
      <vt:lpstr>PowerPoint 演示文稿</vt:lpstr>
      <vt:lpstr>PowerPoint 演示文稿</vt:lpstr>
      <vt:lpstr>项目展现-架构设计、策略采用</vt:lpstr>
      <vt:lpstr>PowerPoint 演示文稿</vt:lpstr>
      <vt:lpstr>PowerPoint 演示文稿</vt:lpstr>
      <vt:lpstr>PowerPoint 演示文稿</vt:lpstr>
      <vt:lpstr>效用树对比-性能</vt:lpstr>
      <vt:lpstr>效用树对比-安全性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第一PPT模板网-WWW.1PPT.COM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第一PPT模板网-WWW.1PPT.COM</dc:creator>
  <dc:description>第一PPT模板网-WWW.1PPT.COM</dc:description>
  <cp:lastModifiedBy>SK</cp:lastModifiedBy>
  <cp:revision>432</cp:revision>
  <dcterms:created xsi:type="dcterms:W3CDTF">2015-04-24T01:01:13Z</dcterms:created>
  <dcterms:modified xsi:type="dcterms:W3CDTF">2017-03-30T02:27:12Z</dcterms:modified>
</cp:coreProperties>
</file>

<file path=docProps/thumbnail.jpeg>
</file>